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61" r:id="rId5"/>
    <p:sldId id="264" r:id="rId6"/>
    <p:sldId id="257" r:id="rId7"/>
    <p:sldId id="258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3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8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8466-3724-1A46-9169-55D67F4E7D6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4E5D-4EF9-874D-B34D-7F3FABA4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Collectio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List.html" TargetMode="External"/><Relationship Id="rId3" Type="http://schemas.openxmlformats.org/officeDocument/2006/relationships/hyperlink" Target="http://docs.oracle.com/javase/7/docs/api/java/util/Set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Stack.html" TargetMode="External"/><Relationship Id="rId3" Type="http://schemas.openxmlformats.org/officeDocument/2006/relationships/hyperlink" Target="http://docs.oracle.com/javase/7/docs/api/java/util/Queu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ocs.oracle.com/javase/7/docs/api/java/util/Map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ckoverflow.com/questions/322715/when-to-use-linkedlist-over-arraylist" TargetMode="External"/><Relationship Id="rId3" Type="http://schemas.openxmlformats.org/officeDocument/2006/relationships/hyperlink" Target="http://stackoverflow.com/questions/1463284/hashset-vs-trees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561" y="1656689"/>
            <a:ext cx="857282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alibri"/>
                <a:cs typeface="Calibri"/>
              </a:rPr>
              <a:t>CSE373 Optional Section</a:t>
            </a:r>
          </a:p>
          <a:p>
            <a:pPr algn="ctr"/>
            <a:r>
              <a:rPr lang="en-US" sz="5400" dirty="0" smtClean="0">
                <a:latin typeface="Calibri"/>
                <a:cs typeface="Calibri"/>
              </a:rPr>
              <a:t>Java Collections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2291" y="3837995"/>
            <a:ext cx="32441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11/12/2013</a:t>
            </a:r>
          </a:p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Luyi Lu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4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620" y="1005063"/>
            <a:ext cx="795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Today’s Topic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5489" y="1791221"/>
            <a:ext cx="75444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Java Collection Interface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Generics Collections Usage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Wrapper Class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CSE 142/143 Collections Review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List &amp; Set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Stack &amp; Queue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10022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5463" y="989262"/>
            <a:ext cx="75278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/>
              <a:t>Java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Collection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Interface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4352" y="1773052"/>
            <a:ext cx="7670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zh-CN" sz="2400" dirty="0" smtClean="0"/>
              <a:t>Interface is just a type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400" dirty="0" smtClean="0"/>
              <a:t>Learn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how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look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Java Documentation of the standard library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altLang="zh-CN" sz="2400" dirty="0" smtClean="0"/>
              <a:t>What are the basic operations?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hlinkClick r:id="rId2"/>
              </a:rPr>
              <a:t>http://docs.oracle.com/javase/7/docs/api/java/util/Collection.html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Iterable</a:t>
            </a:r>
            <a:r>
              <a:rPr lang="en-US" altLang="zh-CN" sz="2400" dirty="0" smtClean="0"/>
              <a:t>&lt;E&gt;</a:t>
            </a:r>
            <a:r>
              <a:rPr lang="en-US" sz="2400" dirty="0" smtClean="0"/>
              <a:t> and Comparable</a:t>
            </a:r>
            <a:r>
              <a:rPr lang="en-US" altLang="zh-CN" sz="2400" dirty="0" smtClean="0"/>
              <a:t>&lt;E&gt;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use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for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loop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define the rule how object stored is compared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Not used in HW5, but good to know</a:t>
            </a:r>
          </a:p>
        </p:txBody>
      </p:sp>
    </p:spTree>
    <p:extLst>
      <p:ext uri="{BB962C8B-B14F-4D97-AF65-F5344CB8AC3E}">
        <p14:creationId xmlns:p14="http://schemas.microsoft.com/office/powerpoint/2010/main" val="88782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7" y="917946"/>
            <a:ext cx="8575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Collections</a:t>
            </a:r>
            <a:r>
              <a:rPr lang="zh-CN" altLang="en-US" sz="3600" b="1" dirty="0" smtClean="0"/>
              <a:t> </a:t>
            </a:r>
            <a:r>
              <a:rPr lang="en-US" altLang="zh-CN" sz="3600" b="1" dirty="0"/>
              <a:t>D</a:t>
            </a:r>
            <a:r>
              <a:rPr lang="en-US" altLang="zh-CN" sz="3600" b="1" dirty="0" smtClean="0"/>
              <a:t>eclaration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with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Generic Types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4108" y="1923950"/>
            <a:ext cx="782065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How?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List&lt;Vertex&gt; v = new </a:t>
            </a:r>
            <a:r>
              <a:rPr lang="en-US" dirty="0" err="1" smtClean="0"/>
              <a:t>ArrayList</a:t>
            </a:r>
            <a:r>
              <a:rPr lang="en-US" dirty="0" smtClean="0"/>
              <a:t>&lt;Vertex&gt;();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List&lt;Edge&gt; e = new </a:t>
            </a:r>
            <a:r>
              <a:rPr lang="en-US" dirty="0" err="1" smtClean="0"/>
              <a:t>ArrayList</a:t>
            </a:r>
            <a:r>
              <a:rPr lang="en-US" dirty="0" smtClean="0"/>
              <a:t>&lt;Edge&gt;();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Can we construct List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int</a:t>
            </a:r>
            <a:r>
              <a:rPr lang="en-US" sz="2400" dirty="0" smtClean="0"/>
              <a:t>&gt;?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NO!</a:t>
            </a:r>
            <a:r>
              <a:rPr lang="en-US" dirty="0" smtClean="0"/>
              <a:t> In Java, anything that is used as generics has to be convertible to Object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Solution: Use Wrapper Class for primitive types. E.g.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&gt;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Every primitive type has a corresponding wrapper class: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Integer</a:t>
            </a:r>
            <a:r>
              <a:rPr lang="en-US" dirty="0" smtClean="0"/>
              <a:t> for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Double</a:t>
            </a:r>
            <a:r>
              <a:rPr lang="en-US" dirty="0" smtClean="0"/>
              <a:t> for double,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Character</a:t>
            </a:r>
            <a:r>
              <a:rPr lang="en-US" dirty="0" smtClean="0"/>
              <a:t> for char,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Boolean</a:t>
            </a:r>
            <a:r>
              <a:rPr lang="en-US" dirty="0" smtClean="0"/>
              <a:t> for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And so 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BTW.. String is not a primitive type and String objects are immutable</a:t>
            </a:r>
          </a:p>
          <a:p>
            <a:pPr lvl="1"/>
            <a:r>
              <a:rPr lang="en-US" dirty="0" smtClean="0"/>
              <a:t>(Continue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96324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9" y="1093994"/>
            <a:ext cx="847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Collections</a:t>
            </a:r>
            <a:r>
              <a:rPr lang="zh-CN" altLang="en-US" sz="3600" b="1" dirty="0" smtClean="0"/>
              <a:t> </a:t>
            </a:r>
            <a:r>
              <a:rPr lang="en-US" altLang="zh-CN" sz="3600" b="1" dirty="0"/>
              <a:t>D</a:t>
            </a:r>
            <a:r>
              <a:rPr lang="en-US" altLang="zh-CN" sz="3600" b="1" dirty="0" smtClean="0"/>
              <a:t>eclaration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with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Generic Types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9844" y="2150297"/>
            <a:ext cx="7682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Autoboxing</a:t>
            </a:r>
            <a:r>
              <a:rPr lang="en-US" sz="2400" b="1" dirty="0" smtClean="0"/>
              <a:t> and Unboxing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Java will automatically "box" the </a:t>
            </a:r>
            <a:r>
              <a:rPr lang="en-US" sz="2000" dirty="0" err="1" smtClean="0"/>
              <a:t>ints</a:t>
            </a:r>
            <a:r>
              <a:rPr lang="en-US" sz="2000" dirty="0" smtClean="0"/>
              <a:t> for us (i.e., wrap them up in Integer objects)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Java automatically "unboxes" the values for you, unwrapping the Integer objects and giving you the </a:t>
            </a:r>
            <a:r>
              <a:rPr lang="en-US" sz="2000" dirty="0" err="1" smtClean="0"/>
              <a:t>ints</a:t>
            </a:r>
            <a:r>
              <a:rPr lang="en-US" sz="2000" dirty="0" smtClean="0"/>
              <a:t> that are contained inside.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459" y="2611962"/>
            <a:ext cx="67016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List&lt;Integer&gt; numbers1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numbers.add</a:t>
            </a:r>
            <a:r>
              <a:rPr lang="en-US" dirty="0" smtClean="0"/>
              <a:t>(18);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numbers.add</a:t>
            </a:r>
            <a:r>
              <a:rPr lang="en-US" dirty="0" smtClean="0"/>
              <a:t>(34);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460" y="4419132"/>
            <a:ext cx="6701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product = </a:t>
            </a:r>
            <a:r>
              <a:rPr lang="en-US" dirty="0" err="1" smtClean="0"/>
              <a:t>numbers.get</a:t>
            </a:r>
            <a:r>
              <a:rPr lang="en-US" dirty="0" smtClean="0"/>
              <a:t>(0) * </a:t>
            </a:r>
            <a:r>
              <a:rPr lang="en-US" dirty="0" err="1" smtClean="0"/>
              <a:t>numbers.get</a:t>
            </a:r>
            <a:r>
              <a:rPr lang="en-US" dirty="0" smtClean="0"/>
              <a:t>(1);</a:t>
            </a:r>
          </a:p>
        </p:txBody>
      </p:sp>
    </p:spTree>
    <p:extLst>
      <p:ext uri="{BB962C8B-B14F-4D97-AF65-F5344CB8AC3E}">
        <p14:creationId xmlns:p14="http://schemas.microsoft.com/office/powerpoint/2010/main" val="417860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930" y="823825"/>
            <a:ext cx="745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Lists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&amp; Sets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3816" y="1747902"/>
            <a:ext cx="749374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Difference?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Sets don’t allow duplicates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Client can control order over lists, no index (How to remove?)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HashSet</a:t>
            </a:r>
            <a:r>
              <a:rPr lang="en-US" dirty="0"/>
              <a:t> </a:t>
            </a:r>
            <a:r>
              <a:rPr lang="en-US" dirty="0" smtClean="0"/>
              <a:t>doesn’t keep order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TreeSet</a:t>
            </a:r>
            <a:r>
              <a:rPr lang="en-US" dirty="0" smtClean="0"/>
              <a:t> keeps things in sorted order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APIs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List: </a:t>
            </a:r>
            <a:r>
              <a:rPr lang="en-US" dirty="0" smtClean="0">
                <a:hlinkClick r:id="rId2"/>
              </a:rPr>
              <a:t>http://docs.oracle.com/javase/7/docs/api/java/util/List.html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Set: </a:t>
            </a:r>
            <a:r>
              <a:rPr lang="en-US" dirty="0" smtClean="0">
                <a:hlinkClick r:id="rId3"/>
              </a:rPr>
              <a:t>http://docs.oracle.com/javase/7/docs/api/java/util/Set.html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Different Types and their Tradeoffs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List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ArrayList</a:t>
            </a:r>
            <a:endParaRPr lang="en-US" dirty="0" smtClean="0"/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LinkedList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HashSet</a:t>
            </a:r>
            <a:r>
              <a:rPr lang="en-US" dirty="0" smtClean="0"/>
              <a:t>(fast)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TreeSet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altLang="zh-CN" dirty="0" smtClean="0"/>
              <a:t>Declaration: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 l =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&lt;E&gt;(); is not good style</a:t>
            </a:r>
          </a:p>
          <a:p>
            <a:pPr lvl="3"/>
            <a:r>
              <a:rPr lang="en-US" altLang="zh-CN" dirty="0"/>
              <a:t> </a:t>
            </a:r>
            <a:r>
              <a:rPr lang="en-US" altLang="zh-CN" dirty="0" smtClean="0"/>
              <a:t> should be List&lt;E&gt; l = </a:t>
            </a:r>
            <a:r>
              <a:rPr lang="en-US" altLang="zh-CN" dirty="0" err="1" smtClean="0"/>
              <a:t>LinkedList</a:t>
            </a:r>
            <a:r>
              <a:rPr lang="en-US" altLang="zh-CN" dirty="0" smtClean="0"/>
              <a:t>&lt;E&gt;();  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3623" y="5105383"/>
            <a:ext cx="245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find all of them in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0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83" y="820398"/>
            <a:ext cx="593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Stack &amp; Queue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05284" y="1785626"/>
            <a:ext cx="7770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Discussed in CSE373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APIs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Stack Class: </a:t>
            </a:r>
            <a:r>
              <a:rPr lang="en-US" sz="2000" dirty="0" smtClean="0">
                <a:hlinkClick r:id="rId2"/>
              </a:rPr>
              <a:t>http://docs.oracle.com/javase/7/docs/api/java/util/Stack.html</a:t>
            </a:r>
            <a:endParaRPr lang="en-US" sz="20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Stack&lt;E&gt; s = new Stack&lt;E&gt;();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Queue Interface: </a:t>
            </a:r>
            <a:r>
              <a:rPr lang="en-US" sz="2000" dirty="0" smtClean="0">
                <a:hlinkClick r:id="rId3"/>
              </a:rPr>
              <a:t>http://docs.oracle.com/javase/7/docs/api/java/util/Queue.html</a:t>
            </a:r>
            <a:endParaRPr lang="en-US" sz="20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Queue&lt;E&gt; q = new </a:t>
            </a:r>
            <a:r>
              <a:rPr lang="en-US" sz="2000" dirty="0" err="1" smtClean="0"/>
              <a:t>LinkedList</a:t>
            </a:r>
            <a:r>
              <a:rPr lang="en-US" sz="2000" dirty="0" smtClean="0"/>
              <a:t>&lt;E&gt;();</a:t>
            </a:r>
          </a:p>
        </p:txBody>
      </p:sp>
    </p:spTree>
    <p:extLst>
      <p:ext uri="{BB962C8B-B14F-4D97-AF65-F5344CB8AC3E}">
        <p14:creationId xmlns:p14="http://schemas.microsoft.com/office/powerpoint/2010/main" val="225146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815" y="717870"/>
            <a:ext cx="605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Map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550" y="1666350"/>
            <a:ext cx="78206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Dictionary that stores key/value pairs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One to one relation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200" dirty="0" smtClean="0"/>
              <a:t>Map&lt;K,V&gt;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can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have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two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types</a:t>
            </a:r>
            <a:r>
              <a:rPr lang="zh-CN" altLang="en-US" sz="2200" dirty="0" smtClean="0"/>
              <a:t>.</a:t>
            </a:r>
            <a:r>
              <a:rPr lang="en-US" altLang="zh-CN" sz="2200" dirty="0" smtClean="0"/>
              <a:t>You can have V as Lists or other data structures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zh-CN" sz="2200" dirty="0" smtClean="0"/>
              <a:t>E.g. Map&lt;String, Set&lt;String&gt;&gt;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API: </a:t>
            </a:r>
            <a:r>
              <a:rPr lang="en-US" sz="2200" dirty="0" smtClean="0">
                <a:hlinkClick r:id="rId2"/>
              </a:rPr>
              <a:t>http://docs.oracle.com/javase/7/docs/api/java/util/Map.html</a:t>
            </a:r>
            <a:r>
              <a:rPr lang="en-US" sz="2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altLang="zh-CN" sz="2200" dirty="0" err="1" smtClean="0"/>
              <a:t>TreeMap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and</a:t>
            </a:r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HashMap</a:t>
            </a:r>
            <a:endParaRPr lang="en-US" sz="2200" dirty="0" smtClean="0"/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0306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569" y="1043711"/>
            <a:ext cx="51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Useful Info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8151" y="2087422"/>
            <a:ext cx="61735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ArrayList</a:t>
            </a:r>
            <a:r>
              <a:rPr lang="en-US" dirty="0" smtClean="0"/>
              <a:t> vs. Linked List </a:t>
            </a:r>
          </a:p>
          <a:p>
            <a:r>
              <a:rPr lang="en-US" dirty="0" smtClean="0">
                <a:hlinkClick r:id="rId2"/>
              </a:rPr>
              <a:t>http://stackoverflow.com/questions/322715/when-to-use-linkedlist-over-arraylist</a:t>
            </a:r>
            <a:endParaRPr lang="en-US" dirty="0" smtClean="0"/>
          </a:p>
          <a:p>
            <a:r>
              <a:rPr lang="en-US" dirty="0" err="1" smtClean="0"/>
              <a:t>HashSet</a:t>
            </a:r>
            <a:r>
              <a:rPr lang="en-US" dirty="0" smtClean="0"/>
              <a:t> vs. </a:t>
            </a:r>
            <a:r>
              <a:rPr lang="en-US" dirty="0" err="1" smtClean="0"/>
              <a:t>TreeSet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http://stackoverflow.com/questions/1463284/hashset-vs-treeset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8151" y="4728138"/>
            <a:ext cx="726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material of this slide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en-US" dirty="0" smtClean="0"/>
              <a:t> credited to Stuart </a:t>
            </a:r>
            <a:r>
              <a:rPr lang="en-US" dirty="0" err="1" smtClean="0"/>
              <a:t>Reges</a:t>
            </a:r>
            <a:r>
              <a:rPr lang="en-US" dirty="0" smtClean="0"/>
              <a:t>’ CSE143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0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668</Words>
  <Application>Microsoft Macintosh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Luyi Lu</dc:creator>
  <cp:lastModifiedBy>Luyi Lu</cp:lastModifiedBy>
  <cp:revision>98</cp:revision>
  <dcterms:created xsi:type="dcterms:W3CDTF">2013-11-12T04:45:23Z</dcterms:created>
  <dcterms:modified xsi:type="dcterms:W3CDTF">2013-11-12T09:18:14Z</dcterms:modified>
</cp:coreProperties>
</file>